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</p:sldMasterIdLst>
  <p:notesMasterIdLst>
    <p:notesMasterId r:id="rId20"/>
  </p:notesMasterIdLst>
  <p:handoutMasterIdLst>
    <p:handoutMasterId r:id="rId21"/>
  </p:handoutMasterIdLst>
  <p:sldIdLst>
    <p:sldId id="285" r:id="rId5"/>
    <p:sldId id="290" r:id="rId6"/>
    <p:sldId id="291" r:id="rId7"/>
    <p:sldId id="292" r:id="rId8"/>
    <p:sldId id="302" r:id="rId9"/>
    <p:sldId id="294" r:id="rId10"/>
    <p:sldId id="293" r:id="rId11"/>
    <p:sldId id="295" r:id="rId12"/>
    <p:sldId id="301" r:id="rId13"/>
    <p:sldId id="296" r:id="rId14"/>
    <p:sldId id="297" r:id="rId15"/>
    <p:sldId id="298" r:id="rId16"/>
    <p:sldId id="303" r:id="rId17"/>
    <p:sldId id="300" r:id="rId18"/>
    <p:sldId id="299" r:id="rId19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Szerző" initials="S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1A2543-1BBA-4A74-AF8A-13645A5B3B6E}" v="289" dt="2022-09-11T19:06:23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10290F-1B5E-4191-8077-DB2358F999B3}" type="datetime1">
              <a:rPr lang="hu-HU" smtClean="0"/>
              <a:t>2022.09.16.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423C-3081-4C25-8DAA-F08A25CF43F4}" type="datetime1">
              <a:rPr lang="hu-HU" smtClean="0"/>
              <a:pPr/>
              <a:t>2022.09.16.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1B9A2A-691F-4D57-843C-D29780B52EDB}" type="datetime1">
              <a:rPr lang="hu-HU" noProof="0" smtClean="0"/>
              <a:t>2022.09.16.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7285ED-4701-4E4A-8D7C-A6E365BA3F8D}" type="datetime1">
              <a:rPr lang="hu-HU" noProof="0" smtClean="0"/>
              <a:t>2022.09.16.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AFA750-F056-4D81-BFD9-CFC192015185}" type="datetime1">
              <a:rPr lang="hu-HU" noProof="0" smtClean="0"/>
              <a:t>2022.09.16.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DAECA-8A21-4AE4-9567-CA1395AFEBB7}" type="datetime1">
              <a:rPr lang="hu-HU" noProof="0" smtClean="0"/>
              <a:t>2022.09.16.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580316-3B8B-4786-BDDA-3F62E0E142D1}" type="datetime1">
              <a:rPr lang="hu-HU" noProof="0" smtClean="0"/>
              <a:t>2022.09.16.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B45D1D-6907-4DD7-B570-B1C82FAD2508}" type="datetime1">
              <a:rPr lang="hu-HU" noProof="0" smtClean="0"/>
              <a:t>2022.09.16.</a:t>
            </a:fld>
            <a:endParaRPr lang="hu-HU" noProof="0" dirty="0"/>
          </a:p>
        </p:txBody>
      </p:sp>
      <p:sp>
        <p:nvSpPr>
          <p:cNvPr id="9" name="Élőláb helye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C67766-6BD9-48F0-A50A-512F10B5DCD4}" type="datetime1">
              <a:rPr lang="hu-HU" noProof="0" smtClean="0"/>
              <a:t>2022.09.16.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10" name="Cím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7B0699-0D95-44F2-89D5-6FE6CB8D9D26}" type="datetime1">
              <a:rPr lang="hu-HU" noProof="0" smtClean="0"/>
              <a:t>2022.09.16.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1BA767-5C98-4301-B7B8-4BCFD9B597CD}" type="datetime1">
              <a:rPr lang="hu-HU" noProof="0" smtClean="0"/>
              <a:t>2022.09.16.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églalap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Dátum helye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818C9-3761-45F0-827C-79133F7D99A9}" type="datetime1">
              <a:rPr lang="hu-HU" noProof="0" smtClean="0"/>
              <a:t>2022.09.16.</a:t>
            </a:fld>
            <a:endParaRPr lang="hu-HU" noProof="0" dirty="0"/>
          </a:p>
        </p:txBody>
      </p:sp>
      <p:sp>
        <p:nvSpPr>
          <p:cNvPr id="10" name="Élőláb helye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11" name="Dia számának helye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églalap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 dirty="0"/>
              <a:t>Kép beszúrásához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EA5CDE4C-242C-418A-8F57-B6251241A85F}" type="datetime1">
              <a:rPr lang="hu-HU" noProof="0" smtClean="0"/>
              <a:t>2022.09.16.</a:t>
            </a:fld>
            <a:endParaRPr lang="hu-HU" noProof="0" dirty="0"/>
          </a:p>
        </p:txBody>
      </p:sp>
      <p:sp>
        <p:nvSpPr>
          <p:cNvPr id="9" name="Élőláb helye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A218821E-5562-4B8F-AF74-37AA19F66877}" type="datetime1">
              <a:rPr lang="hu-HU" noProof="0" smtClean="0"/>
              <a:t>2022.09.16.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youtube.com/watch?v=dYpRhltO9ig&amp;ab_channel=MikroTik" TargetMode="Externa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ukereso.hu/router-c3144/mikrotik/hap-lite-tc-rb941-2nd-tc-p308811773/" TargetMode="External"/><Relationship Id="rId7" Type="http://schemas.openxmlformats.org/officeDocument/2006/relationships/hyperlink" Target="https://www.youtube.com/watch?v=dYpRhltO9ig&amp;ab_channel=MikroTik" TargetMode="External"/><Relationship Id="rId2" Type="http://schemas.openxmlformats.org/officeDocument/2006/relationships/hyperlink" Target="https://mikrot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immycomp.hu/" TargetMode="External"/><Relationship Id="rId5" Type="http://schemas.openxmlformats.org/officeDocument/2006/relationships/hyperlink" Target="https://bit.ly/3By3Fy2" TargetMode="External"/><Relationship Id="rId4" Type="http://schemas.openxmlformats.org/officeDocument/2006/relationships/hyperlink" Target="https://firstshop.hu/mikrotik-rb941-2nd-tc-hap-lite-router-3x-10100-lan-24ghz-wireless-bgn-integralt-antenna-p93735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Föld műholdas nézete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rgbClr val="FFFFFF"/>
                </a:solidFill>
              </a:rPr>
              <a:t>Készítette: Zámbó Illés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2" y="2016693"/>
            <a:ext cx="10884295" cy="21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64AB1192-C0C0-9E4A-ADEB-F13A0AFAB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2948" cy="685800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1C881F2-C38C-776A-B8C6-51A4481F3756}"/>
              </a:ext>
            </a:extLst>
          </p:cNvPr>
          <p:cNvSpPr txBox="1"/>
          <p:nvPr/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u-HU" sz="28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Winbox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19207A9-E0C5-02FF-3A5F-EE69226FE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525" y="2313851"/>
            <a:ext cx="3952949" cy="3952949"/>
          </a:xfrm>
          <a:prstGeom prst="rect">
            <a:avLst/>
          </a:prstGeom>
          <a:noFill/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60776331-C87E-0538-2F2C-3F2C0AB47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352" y="14982"/>
            <a:ext cx="9510474" cy="68430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2341B617-A9FF-19C4-E27B-AAC94F2B2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180" y="1137918"/>
            <a:ext cx="5839640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7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04CD3F3F-34FC-C5A7-B9A2-DB9029F92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Mikrotik h</a:t>
            </a:r>
            <a:r>
              <a:rPr lang="hu-HU" dirty="0" smtClean="0"/>
              <a:t>ap </a:t>
            </a:r>
            <a:r>
              <a:rPr lang="hu-HU" dirty="0"/>
              <a:t>lite</a:t>
            </a:r>
          </a:p>
        </p:txBody>
      </p:sp>
      <p:pic>
        <p:nvPicPr>
          <p:cNvPr id="8" name="Tartalom helye 7" descr="A képen szöveg látható&#10;&#10;Automatikusan generált leírás">
            <a:extLst>
              <a:ext uri="{FF2B5EF4-FFF2-40B4-BE49-F238E27FC236}">
                <a16:creationId xmlns:a16="http://schemas.microsoft.com/office/drawing/2014/main" id="{E44C33C9-2BA1-8DC5-86AC-4FEA36F77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7233" y="761187"/>
            <a:ext cx="2700095" cy="5248275"/>
          </a:xfrm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5656F3E2-D084-E690-637F-254AC3A9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91" y="-43675"/>
            <a:ext cx="3333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12348E-1526-E677-C435-72F3DE402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47875"/>
            <a:ext cx="7729728" cy="1188720"/>
          </a:xfrm>
        </p:spPr>
        <p:txBody>
          <a:bodyPr/>
          <a:lstStyle/>
          <a:p>
            <a:r>
              <a:rPr lang="hu-HU" dirty="0"/>
              <a:t>Mikrotik h</a:t>
            </a:r>
            <a:r>
              <a:rPr lang="hu-HU" dirty="0" smtClean="0"/>
              <a:t>ap </a:t>
            </a:r>
            <a:r>
              <a:rPr lang="hu-HU" dirty="0"/>
              <a:t>lite</a:t>
            </a:r>
          </a:p>
        </p:txBody>
      </p:sp>
      <p:pic>
        <p:nvPicPr>
          <p:cNvPr id="6" name="Tartalom helye 5" descr="A képen szöveg, elektronika látható&#10;&#10;Automatikusan generált leírás">
            <a:extLst>
              <a:ext uri="{FF2B5EF4-FFF2-40B4-BE49-F238E27FC236}">
                <a16:creationId xmlns:a16="http://schemas.microsoft.com/office/drawing/2014/main" id="{7C1EAD8B-6D04-1053-C9DC-25C675A827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7420" y="2638425"/>
            <a:ext cx="4119422" cy="3101975"/>
          </a:xfrm>
        </p:spPr>
      </p:pic>
      <p:graphicFrame>
        <p:nvGraphicFramePr>
          <p:cNvPr id="7" name="Tartalom helye 6">
            <a:extLst>
              <a:ext uri="{FF2B5EF4-FFF2-40B4-BE49-F238E27FC236}">
                <a16:creationId xmlns:a16="http://schemas.microsoft.com/office/drawing/2014/main" id="{F130EDED-A743-E270-EEA9-A3F5C0EB4B0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74645536"/>
              </p:ext>
            </p:extLst>
          </p:nvPr>
        </p:nvGraphicFramePr>
        <p:xfrm>
          <a:off x="6415160" y="2336734"/>
          <a:ext cx="2951775" cy="3403666"/>
        </p:xfrm>
        <a:graphic>
          <a:graphicData uri="http://schemas.openxmlformats.org/drawingml/2006/table">
            <a:tbl>
              <a:tblPr/>
              <a:tblGrid>
                <a:gridCol w="1033121">
                  <a:extLst>
                    <a:ext uri="{9D8B030D-6E8A-4147-A177-3AD203B41FA5}">
                      <a16:colId xmlns:a16="http://schemas.microsoft.com/office/drawing/2014/main" val="1477325451"/>
                    </a:ext>
                  </a:extLst>
                </a:gridCol>
                <a:gridCol w="1918654">
                  <a:extLst>
                    <a:ext uri="{9D8B030D-6E8A-4147-A177-3AD203B41FA5}">
                      <a16:colId xmlns:a16="http://schemas.microsoft.com/office/drawing/2014/main" val="3168293018"/>
                    </a:ext>
                  </a:extLst>
                </a:gridCol>
              </a:tblGrid>
              <a:tr h="226294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Típus</a:t>
                      </a:r>
                    </a:p>
                  </a:txBody>
                  <a:tcPr marL="45422" marR="37852" marT="22711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Wifi Router</a:t>
                      </a:r>
                    </a:p>
                  </a:txBody>
                  <a:tcPr marL="37852" marR="45422" marT="22711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298981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WAN portok száma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1 db WAN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590167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WAN sebesség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10/100 MBPS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209885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LAN portok száma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3 db LAN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667378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LAN sebesség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10/100 MBPS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966141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Vezeték nélküli frekvenciák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2,4 GHz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295491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Antennák száma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1 db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02618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Antennák típusa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Belső antenna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726674"/>
                  </a:ext>
                </a:extLst>
              </a:tr>
              <a:tr h="55278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Wifi szabvány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hu-HU" sz="900" b="1" dirty="0">
                          <a:effectLst/>
                        </a:rPr>
                        <a:t>IEEE 802.11b - 2.4GHz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hu-HU" sz="900" b="1" dirty="0">
                          <a:effectLst/>
                        </a:rPr>
                        <a:t>IEEE 802.11g - 2.4GHz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hu-HU" sz="900" b="1" dirty="0">
                          <a:effectLst/>
                        </a:rPr>
                        <a:t>IEEE 802.11n - 2.4GHz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824411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 dirty="0">
                          <a:effectLst/>
                        </a:rPr>
                        <a:t>2,4 GHz sebesség (max)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600Mbps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372867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FD2A2216-D168-060C-04EE-51B3FDE4C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230426"/>
              </p:ext>
            </p:extLst>
          </p:nvPr>
        </p:nvGraphicFramePr>
        <p:xfrm>
          <a:off x="9063315" y="2336734"/>
          <a:ext cx="2406442" cy="3403668"/>
        </p:xfrm>
        <a:graphic>
          <a:graphicData uri="http://schemas.openxmlformats.org/drawingml/2006/table">
            <a:tbl>
              <a:tblPr/>
              <a:tblGrid>
                <a:gridCol w="842255">
                  <a:extLst>
                    <a:ext uri="{9D8B030D-6E8A-4147-A177-3AD203B41FA5}">
                      <a16:colId xmlns:a16="http://schemas.microsoft.com/office/drawing/2014/main" val="3055273015"/>
                    </a:ext>
                  </a:extLst>
                </a:gridCol>
                <a:gridCol w="1564187">
                  <a:extLst>
                    <a:ext uri="{9D8B030D-6E8A-4147-A177-3AD203B41FA5}">
                      <a16:colId xmlns:a16="http://schemas.microsoft.com/office/drawing/2014/main" val="1625854903"/>
                    </a:ext>
                  </a:extLst>
                </a:gridCol>
              </a:tblGrid>
              <a:tr h="197567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Típus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Vezeték nélküli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505331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Vezeték nélküli hálózat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b/g/n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67649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2.4 GHz-es kapcsolat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Igen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292165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5 GHz-es kapcsolat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Nem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303424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LAN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699754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Max. LAN sebesség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100 Mbps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644467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WAN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97757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Max. WAN sebesség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100 Mbps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39744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Antenna teljesítmény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1,5 dBi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919001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Működési hely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Beltéri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061406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PoE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Nem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51614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Titkosítási szabvány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WPA2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828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96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Még pár mikrotik termék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02" y="2549904"/>
            <a:ext cx="2332528" cy="310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Tartalom helye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95" y="2485642"/>
            <a:ext cx="2472787" cy="310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82" y="2614168"/>
            <a:ext cx="4162829" cy="297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zövegdoboz 8"/>
          <p:cNvSpPr txBox="1"/>
          <p:nvPr/>
        </p:nvSpPr>
        <p:spPr>
          <a:xfrm>
            <a:off x="2161381" y="5550515"/>
            <a:ext cx="97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hAP ax2</a:t>
            </a:r>
            <a:endParaRPr lang="hu-HU" dirty="0"/>
          </a:p>
        </p:txBody>
      </p:sp>
      <p:sp>
        <p:nvSpPr>
          <p:cNvPr id="10" name="Szövegdoboz 9"/>
          <p:cNvSpPr txBox="1"/>
          <p:nvPr/>
        </p:nvSpPr>
        <p:spPr>
          <a:xfrm>
            <a:off x="4555552" y="5550515"/>
            <a:ext cx="99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hAP ac2</a:t>
            </a:r>
            <a:endParaRPr lang="hu-HU" dirty="0"/>
          </a:p>
        </p:txBody>
      </p:sp>
      <p:sp>
        <p:nvSpPr>
          <p:cNvPr id="11" name="Szövegdoboz 10"/>
          <p:cNvSpPr txBox="1"/>
          <p:nvPr/>
        </p:nvSpPr>
        <p:spPr>
          <a:xfrm>
            <a:off x="7705653" y="5531477"/>
            <a:ext cx="99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hlinkClick r:id="rId5"/>
              </a:rPr>
              <a:t>hAP ac3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8924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3E9E6FC1-EABA-EB72-F0C5-82B46D4B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ABDF7B4-5961-CC89-5AD3-8989E3865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https://mikrotik.com/</a:t>
            </a:r>
            <a:endParaRPr lang="hu-HU" dirty="0"/>
          </a:p>
          <a:p>
            <a:r>
              <a:rPr lang="hu-HU" dirty="0">
                <a:hlinkClick r:id="rId3"/>
              </a:rPr>
              <a:t>https://www.arukereso.hu/router-c3144/mikrotik/hap-lite-tc-rb941-2nd-tc-p308811773/</a:t>
            </a:r>
            <a:endParaRPr lang="hu-HU" dirty="0"/>
          </a:p>
          <a:p>
            <a:r>
              <a:rPr lang="hu-HU" dirty="0">
                <a:hlinkClick r:id="rId4"/>
              </a:rPr>
              <a:t>https://firstshop.hu/mikrotik-rb941-2nd-tc-hap-lite-router-3x-10100-lan-24ghz-wireless-bgn-integralt-antenna-p93735</a:t>
            </a:r>
            <a:endParaRPr lang="hu-HU" dirty="0"/>
          </a:p>
          <a:p>
            <a:r>
              <a:rPr lang="hu-HU" dirty="0">
                <a:hlinkClick r:id="rId5"/>
              </a:rPr>
              <a:t>https://</a:t>
            </a:r>
            <a:r>
              <a:rPr lang="hu-HU" dirty="0" smtClean="0">
                <a:hlinkClick r:id="rId5"/>
              </a:rPr>
              <a:t>bit.ly/3By3Fy2</a:t>
            </a:r>
            <a:endParaRPr lang="hu-HU" dirty="0" smtClean="0"/>
          </a:p>
          <a:p>
            <a:r>
              <a:rPr lang="hu-HU" dirty="0">
                <a:hlinkClick r:id="rId6"/>
              </a:rPr>
              <a:t>http://www.jimmycomp.hu</a:t>
            </a:r>
            <a:r>
              <a:rPr lang="hu-HU" dirty="0" smtClean="0">
                <a:hlinkClick r:id="rId6"/>
              </a:rPr>
              <a:t>/</a:t>
            </a:r>
            <a:endParaRPr lang="hu-HU" dirty="0" smtClean="0"/>
          </a:p>
          <a:p>
            <a:r>
              <a:rPr lang="hu-HU" dirty="0">
                <a:hlinkClick r:id="rId7"/>
              </a:rPr>
              <a:t>https://</a:t>
            </a:r>
            <a:r>
              <a:rPr lang="hu-HU" dirty="0" smtClean="0">
                <a:hlinkClick r:id="rId7"/>
              </a:rPr>
              <a:t>www.youtube.com/watch?v=dYpRhltO9ig&amp;ab_channel=MikroTik</a:t>
            </a:r>
            <a:endParaRPr lang="hu-HU" dirty="0" smtClean="0"/>
          </a:p>
          <a:p>
            <a:endParaRPr lang="hu-HU" dirty="0" smtClean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0659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2E60F1C-163C-C310-A382-777D2EEC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figyelmet!!!</a:t>
            </a:r>
          </a:p>
        </p:txBody>
      </p:sp>
    </p:spTree>
    <p:extLst>
      <p:ext uri="{BB962C8B-B14F-4D97-AF65-F5344CB8AC3E}">
        <p14:creationId xmlns:p14="http://schemas.microsoft.com/office/powerpoint/2010/main" val="25643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146851"/>
            <a:ext cx="6426200" cy="1549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81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40" y="2207245"/>
            <a:ext cx="6426200" cy="1566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zövegdoboz 1"/>
          <p:cNvSpPr txBox="1"/>
          <p:nvPr/>
        </p:nvSpPr>
        <p:spPr>
          <a:xfrm>
            <a:off x="1074420" y="2274838"/>
            <a:ext cx="10294620" cy="1477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MikroTik egy lett vállalat, amelyet 1996-ban alapítottak routerek és vezeték nélküli internetszolgáltatói rendszerek fejlesztésére. </a:t>
            </a:r>
          </a:p>
          <a:p>
            <a:pPr marL="285750" indent="-285750">
              <a:buBlip>
                <a:blip r:embed="rId4"/>
              </a:buBlip>
            </a:pP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MikroTik ma már a világ legtöbb országában hardvert és szoftvert biztosít az internetkapcsolathoz.  </a:t>
            </a:r>
          </a:p>
          <a:p>
            <a:pPr marL="285750" indent="-285750">
              <a:buBlip>
                <a:blip r:embed="rId4"/>
              </a:buBlip>
            </a:pP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2002-ben úgy döntöttek, hogy saját hardvert készítenek, és megszületett a RouterBOARD márka. A cég Rigában, Lettország fővárosában található, és több mint 280 alkalmazottat foglalkoztat.</a:t>
            </a:r>
          </a:p>
        </p:txBody>
      </p:sp>
    </p:spTree>
    <p:extLst>
      <p:ext uri="{BB962C8B-B14F-4D97-AF65-F5344CB8AC3E}">
        <p14:creationId xmlns:p14="http://schemas.microsoft.com/office/powerpoint/2010/main" val="329783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2712720" y="2338030"/>
            <a:ext cx="6263640" cy="13849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Több mint 500 forgalmazó és viszonteladó 145 országban, akik a MikroTik megoldásokat értékesítik és támogatják.</a:t>
            </a:r>
          </a:p>
        </p:txBody>
      </p:sp>
    </p:spTree>
    <p:extLst>
      <p:ext uri="{BB962C8B-B14F-4D97-AF65-F5344CB8AC3E}">
        <p14:creationId xmlns:p14="http://schemas.microsoft.com/office/powerpoint/2010/main" val="42130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64972" y="2867182"/>
            <a:ext cx="4486656" cy="1141497"/>
          </a:xfrm>
        </p:spPr>
        <p:txBody>
          <a:bodyPr/>
          <a:lstStyle/>
          <a:p>
            <a:r>
              <a:rPr lang="hu-HU" dirty="0"/>
              <a:t>MikroTik Academy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8301" y="0"/>
            <a:ext cx="2933700" cy="6875862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6311900" y="1868269"/>
            <a:ext cx="2667000" cy="39703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hu-HU" dirty="0"/>
              <a:t>Program olyan oktatási intézmények számára létesült, mint </a:t>
            </a:r>
            <a:r>
              <a:rPr lang="hu-HU" dirty="0" smtClean="0"/>
              <a:t>pl: egyetemek</a:t>
            </a:r>
            <a:r>
              <a:rPr lang="hu-HU" dirty="0"/>
              <a:t>, műszaki iskolák, főiskolák</a:t>
            </a:r>
            <a:r>
              <a:rPr lang="hu-HU" dirty="0" smtClean="0"/>
              <a:t>, szakiskolák </a:t>
            </a:r>
            <a:r>
              <a:rPr lang="hu-HU" dirty="0"/>
              <a:t>és egyéb oktatási intézmények.</a:t>
            </a:r>
          </a:p>
          <a:p>
            <a:endParaRPr lang="hu-HU" dirty="0"/>
          </a:p>
          <a:p>
            <a:pPr marL="285750" indent="-285750">
              <a:buBlip>
                <a:blip r:embed="rId3"/>
              </a:buBlip>
            </a:pPr>
            <a:r>
              <a:rPr lang="hu-HU" dirty="0"/>
              <a:t>Több mint 500 egyetem és 750 oktató már csatlakoztak</a:t>
            </a:r>
            <a:r>
              <a:rPr lang="hu-HU" dirty="0" smtClean="0"/>
              <a:t>.</a:t>
            </a:r>
          </a:p>
          <a:p>
            <a:endParaRPr lang="hu-HU" dirty="0"/>
          </a:p>
          <a:p>
            <a:pPr marL="285750" indent="-285750">
              <a:buBlip>
                <a:blip r:embed="rId3"/>
              </a:buBlip>
            </a:pPr>
            <a:r>
              <a:rPr lang="hu-HU" dirty="0" smtClean="0"/>
              <a:t>Ilyen oktató például: Varga József tanárúr is.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127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804416" y="202692"/>
            <a:ext cx="8924544" cy="6396228"/>
          </a:xfrm>
        </p:spPr>
        <p:txBody>
          <a:bodyPr/>
          <a:lstStyle/>
          <a:p>
            <a:r>
              <a:rPr lang="hu-HU" dirty="0"/>
              <a:t>A MikroTik vásárlói közé tartozik: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16" y="202692"/>
            <a:ext cx="8924544" cy="6380383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2423160" y="85344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Ezeken kívül a </a:t>
            </a:r>
            <a:r>
              <a:rPr lang="hu-HU" b="1" dirty="0"/>
              <a:t>Bajai Szakképzési Centrum Türr István Technikum </a:t>
            </a:r>
            <a:r>
              <a:rPr lang="hu-HU" dirty="0"/>
              <a:t>és </a:t>
            </a:r>
            <a:r>
              <a:rPr lang="hu-HU" b="1" dirty="0"/>
              <a:t>Varga József </a:t>
            </a:r>
            <a:r>
              <a:rPr lang="hu-HU" dirty="0"/>
              <a:t>tanárúr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00" y="1729168"/>
            <a:ext cx="7800975" cy="334327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49" y="1632663"/>
            <a:ext cx="2346621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6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145" y="1934286"/>
            <a:ext cx="7897656" cy="2363479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5781080" y="3116025"/>
            <a:ext cx="961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/>
              <a:t>ÉS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43" y="2743104"/>
            <a:ext cx="5830114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8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19" y="0"/>
            <a:ext cx="5466962" cy="685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0" y="-60960"/>
            <a:ext cx="3528255" cy="6858000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52400" y="137160"/>
            <a:ext cx="11856720" cy="6461760"/>
          </a:xfrm>
        </p:spPr>
        <p:txBody>
          <a:bodyPr>
            <a:normAutofit/>
          </a:bodyPr>
          <a:lstStyle/>
          <a:p>
            <a:pPr algn="just">
              <a:buBlip>
                <a:blip r:embed="rId5"/>
              </a:buBlip>
            </a:pPr>
            <a:r>
              <a:rPr lang="hu-HU" sz="2800" dirty="0">
                <a:solidFill>
                  <a:srgbClr val="FF0000"/>
                </a:solidFill>
              </a:rPr>
              <a:t>A MikroTik RouterOS a MikroTik RouterBOARD hardver operációs rendszere.</a:t>
            </a:r>
          </a:p>
          <a:p>
            <a:pPr algn="just">
              <a:buBlip>
                <a:blip r:embed="rId5"/>
              </a:buBlip>
            </a:pPr>
            <a:r>
              <a:rPr lang="hu-HU" sz="2800" dirty="0">
                <a:solidFill>
                  <a:srgbClr val="FF0000"/>
                </a:solidFill>
              </a:rPr>
              <a:t>A </a:t>
            </a:r>
            <a:r>
              <a:rPr lang="hu-HU" sz="2800" dirty="0" smtClean="0">
                <a:solidFill>
                  <a:srgbClr val="FF0000"/>
                </a:solidFill>
              </a:rPr>
              <a:t>RouterOS </a:t>
            </a:r>
            <a:r>
              <a:rPr lang="hu-HU" sz="2800" dirty="0">
                <a:solidFill>
                  <a:srgbClr val="FF0000"/>
                </a:solidFill>
              </a:rPr>
              <a:t>támogatja a többmagos és több CPU-s számítógépeket</a:t>
            </a:r>
            <a:r>
              <a:rPr lang="hu-HU" sz="2800" dirty="0" smtClean="0">
                <a:solidFill>
                  <a:srgbClr val="FF0000"/>
                </a:solidFill>
              </a:rPr>
              <a:t>.</a:t>
            </a:r>
          </a:p>
          <a:p>
            <a:pPr algn="just">
              <a:buBlip>
                <a:blip r:embed="rId5"/>
              </a:buBlip>
            </a:pPr>
            <a:endParaRPr lang="hu-HU" sz="2800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hu-HU" sz="2800" dirty="0" smtClean="0">
              <a:solidFill>
                <a:srgbClr val="FF0000"/>
              </a:solidFill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FA20A784-DA68-1B46-6C31-6578A0A3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901" y="1728446"/>
            <a:ext cx="5676197" cy="46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1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42" y="2464681"/>
            <a:ext cx="8528889" cy="2006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3949" y="368300"/>
            <a:ext cx="11365715" cy="5651500"/>
          </a:xfr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hu-HU" sz="3600" dirty="0"/>
              <a:t>A RouterOS hatékony, mégis könnyen megtanulható parancssori konfigurációs felülettel rendelkezik, integrált szkriptelési lehetőségekkel</a:t>
            </a:r>
            <a:r>
              <a:rPr lang="hu-HU" sz="3600" dirty="0" smtClean="0"/>
              <a:t>.</a:t>
            </a:r>
          </a:p>
          <a:p>
            <a:pPr marL="0" indent="0">
              <a:buNone/>
            </a:pPr>
            <a:r>
              <a:rPr lang="hu-HU" sz="3600" dirty="0" smtClean="0"/>
              <a:t>Következő módokon lehet konfigurálni:</a:t>
            </a:r>
          </a:p>
          <a:p>
            <a:pPr>
              <a:buBlip>
                <a:blip r:embed="rId3"/>
              </a:buBlip>
            </a:pPr>
            <a:r>
              <a:rPr lang="hu-HU" sz="3600" dirty="0" smtClean="0"/>
              <a:t> </a:t>
            </a:r>
            <a:r>
              <a:rPr lang="hu-HU" sz="3600" dirty="0"/>
              <a:t>Winbox </a:t>
            </a:r>
            <a:endParaRPr lang="hu-HU" sz="3600" dirty="0" smtClean="0"/>
          </a:p>
          <a:p>
            <a:pPr>
              <a:buBlip>
                <a:blip r:embed="rId3"/>
              </a:buBlip>
            </a:pPr>
            <a:r>
              <a:rPr lang="hu-HU" sz="3600" dirty="0" smtClean="0"/>
              <a:t>CLI </a:t>
            </a:r>
            <a:r>
              <a:rPr lang="hu-HU" sz="3600" dirty="0"/>
              <a:t>Telnettel, SSH-val, helyi konzollal és soros </a:t>
            </a:r>
            <a:r>
              <a:rPr lang="hu-HU" sz="3600" dirty="0" smtClean="0"/>
              <a:t>konzollal</a:t>
            </a:r>
          </a:p>
          <a:p>
            <a:pPr>
              <a:buBlip>
                <a:blip r:embed="rId3"/>
              </a:buBlip>
            </a:pPr>
            <a:r>
              <a:rPr lang="hu-HU" sz="3600" dirty="0" smtClean="0"/>
              <a:t> </a:t>
            </a:r>
            <a:r>
              <a:rPr lang="hu-HU" sz="3600" dirty="0"/>
              <a:t>API saját eszközök </a:t>
            </a:r>
            <a:r>
              <a:rPr lang="hu-HU" sz="3600" dirty="0" smtClean="0"/>
              <a:t>programozásához</a:t>
            </a:r>
          </a:p>
          <a:p>
            <a:pPr>
              <a:buBlip>
                <a:blip r:embed="rId3"/>
              </a:buBlip>
            </a:pPr>
            <a:r>
              <a:rPr lang="hu-HU" sz="3600" dirty="0" smtClean="0"/>
              <a:t> </a:t>
            </a:r>
            <a:r>
              <a:rPr lang="hu-HU" sz="3600" dirty="0"/>
              <a:t>Webes felület</a:t>
            </a:r>
          </a:p>
        </p:txBody>
      </p:sp>
    </p:spTree>
    <p:extLst>
      <p:ext uri="{BB962C8B-B14F-4D97-AF65-F5344CB8AC3E}">
        <p14:creationId xmlns:p14="http://schemas.microsoft.com/office/powerpoint/2010/main" val="367096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la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90_TF56596226.potx" id="{292216CF-1A0C-4E69-97C6-A816DEB668E3}" vid="{D5E58F26-3A1B-4585-B353-81A56A5C5E8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A48BD0A1BB510D409820F9FE3FB8FB5F" ma:contentTypeVersion="11" ma:contentTypeDescription="Új dokumentum létrehozása." ma:contentTypeScope="" ma:versionID="620376bafbd88af68db61a5264c950cf">
  <xsd:schema xmlns:xsd="http://www.w3.org/2001/XMLSchema" xmlns:xs="http://www.w3.org/2001/XMLSchema" xmlns:p="http://schemas.microsoft.com/office/2006/metadata/properties" xmlns:ns3="d0d33022-698a-4e21-8a31-fdf713ca84f7" xmlns:ns4="65ac0083-0654-407b-848c-bf8eecb2dfff" targetNamespace="http://schemas.microsoft.com/office/2006/metadata/properties" ma:root="true" ma:fieldsID="ddc9bf4f259fc8182022359e94acad77" ns3:_="" ns4:_="">
    <xsd:import namespace="d0d33022-698a-4e21-8a31-fdf713ca84f7"/>
    <xsd:import namespace="65ac0083-0654-407b-848c-bf8eecb2dff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33022-698a-4e21-8a31-fdf713ca84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ac0083-0654-407b-848c-bf8eecb2df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Megosztási tipp kivonat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D9AE2BF-D40C-4AB2-95E5-61DE53956F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33022-698a-4e21-8a31-fdf713ca84f7"/>
    <ds:schemaRef ds:uri="65ac0083-0654-407b-848c-bf8eecb2df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65ac0083-0654-407b-848c-bf8eecb2dfff"/>
    <ds:schemaRef ds:uri="d0d33022-698a-4e21-8a31-fdf713ca84f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Csomag arculat</Template>
  <TotalTime>0</TotalTime>
  <Words>352</Words>
  <Application>Microsoft Office PowerPoint</Application>
  <PresentationFormat>Szélesvásznú</PresentationFormat>
  <Paragraphs>85</Paragraphs>
  <Slides>15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Times New Roman</vt:lpstr>
      <vt:lpstr>Parcella</vt:lpstr>
      <vt:lpstr>PowerPoint-bemutató</vt:lpstr>
      <vt:lpstr>PowerPoint-bemutató</vt:lpstr>
      <vt:lpstr>PowerPoint-bemutató</vt:lpstr>
      <vt:lpstr>PowerPoint-bemutató</vt:lpstr>
      <vt:lpstr>MikroTik Academy</vt:lpstr>
      <vt:lpstr>A MikroTik vásárlói közé tartozik:</vt:lpstr>
      <vt:lpstr>PowerPoint-bemutató</vt:lpstr>
      <vt:lpstr>PowerPoint-bemutató</vt:lpstr>
      <vt:lpstr>PowerPoint-bemutató</vt:lpstr>
      <vt:lpstr>PowerPoint-bemutató</vt:lpstr>
      <vt:lpstr>Mikrotik hap lite</vt:lpstr>
      <vt:lpstr>Mikrotik hap lite</vt:lpstr>
      <vt:lpstr>Még pár mikrotik termék</vt:lpstr>
      <vt:lpstr>Források</vt:lpstr>
      <vt:lpstr>Köszönöm a figyelmet!!!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2022-09-09T09:15:03Z</dcterms:created>
  <dcterms:modified xsi:type="dcterms:W3CDTF">2022-09-16T08:18:52Z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0x010100A48BD0A1BB510D409820F9FE3FB8FB5F</vt:lpwstr>
  </property>
</Properties>
</file>